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0"/>
  </p:notesMasterIdLst>
  <p:sldIdLst>
    <p:sldId id="287" r:id="rId5"/>
    <p:sldId id="288" r:id="rId6"/>
    <p:sldId id="301" r:id="rId7"/>
    <p:sldId id="302" r:id="rId8"/>
    <p:sldId id="303" r:id="rId9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7"/>
            <p14:sldId id="288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75C0D-EF18-4D55-B0FC-D6EDCB26EA9F}" v="3" dt="2021-02-04T08:40:51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04-02-2021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kostat.go.kr/portal/englis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32210" y="1374591"/>
            <a:ext cx="9210623" cy="4465633"/>
            <a:chOff x="3232210" y="1374591"/>
            <a:chExt cx="9210623" cy="446563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b="94791"/>
            <a:stretch/>
          </p:blipFill>
          <p:spPr bwMode="auto">
            <a:xfrm>
              <a:off x="3232210" y="1374591"/>
              <a:ext cx="9210622" cy="232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Rectangle 17"/>
            <p:cNvSpPr/>
            <p:nvPr/>
          </p:nvSpPr>
          <p:spPr>
            <a:xfrm flipV="1">
              <a:off x="5584856" y="5428856"/>
              <a:ext cx="1758476" cy="25451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prstDash val="soli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2211" y="1668380"/>
              <a:ext cx="9210622" cy="4171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7979" y="1344424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Click on “KOSIS” (Korea Statistical Information Service)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3387" y="2215660"/>
            <a:ext cx="2434053" cy="821329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rgbClr val="002060"/>
                </a:solidFill>
                <a:hlinkClick r:id="rId4"/>
              </a:rPr>
              <a:t>kostat.go.kr/portal/</a:t>
            </a:r>
            <a:r>
              <a:rPr lang="en-IN" sz="2000" dirty="0" err="1">
                <a:solidFill>
                  <a:srgbClr val="002060"/>
                </a:solidFill>
                <a:hlinkClick r:id="rId4"/>
              </a:rPr>
              <a:t>english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Korea</a:t>
            </a:r>
            <a:endParaRPr lang="en-IN" dirty="0"/>
          </a:p>
        </p:txBody>
      </p:sp>
      <p:sp>
        <p:nvSpPr>
          <p:cNvPr id="20" name="Rounded Rectangle 21"/>
          <p:cNvSpPr/>
          <p:nvPr/>
        </p:nvSpPr>
        <p:spPr>
          <a:xfrm>
            <a:off x="8888382" y="5339255"/>
            <a:ext cx="2768075" cy="5009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867440" y="4813738"/>
            <a:ext cx="6020942" cy="756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9" idx="3"/>
          </p:cNvCxnSpPr>
          <p:nvPr/>
        </p:nvCxnSpPr>
        <p:spPr>
          <a:xfrm flipV="1">
            <a:off x="2867440" y="1607213"/>
            <a:ext cx="779650" cy="1019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1"/>
          <p:cNvSpPr/>
          <p:nvPr/>
        </p:nvSpPr>
        <p:spPr>
          <a:xfrm>
            <a:off x="3647090" y="1374591"/>
            <a:ext cx="1587062" cy="2937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0DD0B-BC32-4BE9-A886-39842CD96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20" t="8315" r="22406" b="4213"/>
          <a:stretch/>
        </p:blipFill>
        <p:spPr>
          <a:xfrm>
            <a:off x="3962400" y="1200945"/>
            <a:ext cx="6125497" cy="50847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609600" y="4180076"/>
            <a:ext cx="2362200" cy="7021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Click on “Statistical Database”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Click on “Wages and Salaries / Prices”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Click on “Prices”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Then click on “Producer Prices Survey”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Korea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/>
          </a:p>
        </p:txBody>
      </p:sp>
      <p:sp>
        <p:nvSpPr>
          <p:cNvPr id="25" name="Rectangle 24"/>
          <p:cNvSpPr/>
          <p:nvPr/>
        </p:nvSpPr>
        <p:spPr>
          <a:xfrm flipV="1">
            <a:off x="4060409" y="1189594"/>
            <a:ext cx="1386659" cy="330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5116684" y="5179263"/>
            <a:ext cx="1392271" cy="222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5116685" y="5468798"/>
            <a:ext cx="822000" cy="198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16" name="Straight Arrow Connector 15"/>
          <p:cNvCxnSpPr>
            <a:cxnSpLocks/>
            <a:endCxn id="25" idx="1"/>
          </p:cNvCxnSpPr>
          <p:nvPr/>
        </p:nvCxnSpPr>
        <p:spPr>
          <a:xfrm flipV="1">
            <a:off x="2723535" y="1354888"/>
            <a:ext cx="1336874" cy="56240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endCxn id="14" idx="1"/>
          </p:cNvCxnSpPr>
          <p:nvPr/>
        </p:nvCxnSpPr>
        <p:spPr>
          <a:xfrm>
            <a:off x="2566219" y="2880852"/>
            <a:ext cx="2550465" cy="2409576"/>
          </a:xfrm>
          <a:prstGeom prst="bentConnector3">
            <a:avLst>
              <a:gd name="adj1" fmla="val 8893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/>
          <p:cNvCxnSpPr>
            <a:cxnSpLocks/>
            <a:endCxn id="20" idx="1"/>
          </p:cNvCxnSpPr>
          <p:nvPr/>
        </p:nvCxnSpPr>
        <p:spPr>
          <a:xfrm>
            <a:off x="2566219" y="4484135"/>
            <a:ext cx="2761858" cy="1456584"/>
          </a:xfrm>
          <a:prstGeom prst="bentConnector3">
            <a:avLst>
              <a:gd name="adj1" fmla="val 4537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44055-EA25-4CC4-876E-9D496E5B6076}"/>
              </a:ext>
            </a:extLst>
          </p:cNvPr>
          <p:cNvSpPr/>
          <p:nvPr/>
        </p:nvSpPr>
        <p:spPr>
          <a:xfrm flipV="1">
            <a:off x="5328077" y="5841586"/>
            <a:ext cx="1180878" cy="198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C3496767-005E-4D9E-A61D-C5A27A8CF6E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566219" y="3751006"/>
            <a:ext cx="2550466" cy="1816925"/>
          </a:xfrm>
          <a:prstGeom prst="bentConnector3">
            <a:avLst>
              <a:gd name="adj1" fmla="val 7004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5B4F6-C365-46E8-8B60-F051B6D06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2" t="14911" r="24261" b="18853"/>
          <a:stretch/>
        </p:blipFill>
        <p:spPr>
          <a:xfrm>
            <a:off x="3783724" y="1312607"/>
            <a:ext cx="7592199" cy="49112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Then click on “Producer Price Indexes (Basic Groups)”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Note: If your product is not found here, it may be found in “Producer Price Indexes (Special Groups)”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Korea</a:t>
            </a:r>
            <a:endParaRPr lang="en-IN" dirty="0"/>
          </a:p>
        </p:txBody>
      </p:sp>
      <p:cxnSp>
        <p:nvCxnSpPr>
          <p:cNvPr id="12" name="Connector: Elbow 11"/>
          <p:cNvCxnSpPr>
            <a:cxnSpLocks/>
            <a:endCxn id="13" idx="1"/>
          </p:cNvCxnSpPr>
          <p:nvPr/>
        </p:nvCxnSpPr>
        <p:spPr>
          <a:xfrm>
            <a:off x="2539096" y="2605886"/>
            <a:ext cx="2974429" cy="254163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flipV="1">
            <a:off x="5513525" y="4897139"/>
            <a:ext cx="4544876" cy="500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927C6-E176-4BFB-AF1B-7DC5AE914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98" t="20000" r="32002" b="22151"/>
          <a:stretch/>
        </p:blipFill>
        <p:spPr>
          <a:xfrm>
            <a:off x="3372410" y="2822463"/>
            <a:ext cx="7364416" cy="36545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Select “Setting Criteria” from the new opened tab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From the new opened window select the required items and the required time period.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Ex: Crude Steel for the year of 2015, Monthly data.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Next Click “Apply”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Korea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4885253" y="59875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2895" r="13094"/>
          <a:stretch>
            <a:fillRect/>
          </a:stretch>
        </p:blipFill>
        <p:spPr bwMode="auto">
          <a:xfrm>
            <a:off x="3441925" y="1075325"/>
            <a:ext cx="7580036" cy="176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 flipV="1">
            <a:off x="3519947" y="2346622"/>
            <a:ext cx="736743" cy="406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3372410" y="4031767"/>
            <a:ext cx="6705655" cy="1081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3372412" y="5240820"/>
            <a:ext cx="6705653" cy="786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7" name="Connector: Elbow 26"/>
          <p:cNvCxnSpPr>
            <a:cxnSpLocks/>
            <a:endCxn id="20" idx="1"/>
          </p:cNvCxnSpPr>
          <p:nvPr/>
        </p:nvCxnSpPr>
        <p:spPr>
          <a:xfrm>
            <a:off x="2427890" y="2069859"/>
            <a:ext cx="1092057" cy="47996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/>
          <p:cNvCxnSpPr>
            <a:cxnSpLocks/>
            <a:endCxn id="24" idx="1"/>
          </p:cNvCxnSpPr>
          <p:nvPr/>
        </p:nvCxnSpPr>
        <p:spPr>
          <a:xfrm>
            <a:off x="2281084" y="3755923"/>
            <a:ext cx="1091326" cy="816347"/>
          </a:xfrm>
          <a:prstGeom prst="bentConnector3">
            <a:avLst>
              <a:gd name="adj1" fmla="val 7973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/>
          <p:cNvCxnSpPr>
            <a:cxnSpLocks/>
            <a:endCxn id="26" idx="1"/>
          </p:cNvCxnSpPr>
          <p:nvPr/>
        </p:nvCxnSpPr>
        <p:spPr>
          <a:xfrm>
            <a:off x="2281084" y="4955458"/>
            <a:ext cx="1091328" cy="67853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V="1">
            <a:off x="9620574" y="3149922"/>
            <a:ext cx="851264" cy="258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15A737-5057-4B4E-9549-7F0EFC234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8" t="14623" r="23615" b="11972"/>
          <a:stretch/>
        </p:blipFill>
        <p:spPr>
          <a:xfrm>
            <a:off x="3405426" y="1185994"/>
            <a:ext cx="8511271" cy="50341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The Price Index is displayed in the top table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Data can be downloaded by clicking the download icon to the right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Choose the file type required and then click on Download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Korea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4885253" y="59875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8" name="Straight Arrow Connector 27"/>
          <p:cNvCxnSpPr>
            <a:cxnSpLocks/>
            <a:endCxn id="15" idx="1"/>
          </p:cNvCxnSpPr>
          <p:nvPr/>
        </p:nvCxnSpPr>
        <p:spPr>
          <a:xfrm flipV="1">
            <a:off x="2605548" y="4279161"/>
            <a:ext cx="3358594" cy="784452"/>
          </a:xfrm>
          <a:prstGeom prst="bentConnector3">
            <a:avLst>
              <a:gd name="adj1" fmla="val 1633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5" idx="2"/>
            <a:endCxn id="17" idx="2"/>
          </p:cNvCxnSpPr>
          <p:nvPr/>
        </p:nvCxnSpPr>
        <p:spPr>
          <a:xfrm rot="16200000" flipH="1">
            <a:off x="6480795" y="4384882"/>
            <a:ext cx="1361497" cy="139770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cxnSpLocks/>
            <a:endCxn id="18" idx="1"/>
          </p:cNvCxnSpPr>
          <p:nvPr/>
        </p:nvCxnSpPr>
        <p:spPr>
          <a:xfrm>
            <a:off x="2271252" y="2930013"/>
            <a:ext cx="8274159" cy="306961"/>
          </a:xfrm>
          <a:prstGeom prst="bentConnector3">
            <a:avLst>
              <a:gd name="adj1" fmla="val 1138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1"/>
          <p:cNvSpPr/>
          <p:nvPr/>
        </p:nvSpPr>
        <p:spPr>
          <a:xfrm>
            <a:off x="5964142" y="4155336"/>
            <a:ext cx="997098" cy="2476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7434763" y="5764483"/>
            <a:ext cx="851264" cy="359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10545411" y="3109199"/>
            <a:ext cx="712524" cy="25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D8E829-8F10-40F0-B44F-938B68519B9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ff8bcfcb-4344-44cf-9f08-daa529b9a53e"/>
    <ds:schemaRef ds:uri="http://schemas.microsoft.com/office/infopath/2007/PartnerControls"/>
    <ds:schemaRef ds:uri="http://schemas.openxmlformats.org/package/2006/metadata/core-properties"/>
    <ds:schemaRef ds:uri="b58ae008-966b-4bff-8a7d-37abbecab933"/>
  </ds:schemaRefs>
</ds:datastoreItem>
</file>

<file path=customXml/itemProps2.xml><?xml version="1.0" encoding="utf-8"?>
<ds:datastoreItem xmlns:ds="http://schemas.openxmlformats.org/officeDocument/2006/customXml" ds:itemID="{CB40FD29-016D-4CC1-982F-C99AD3743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AE8666-3072-429D-8996-E0F0CC284A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Custom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Cambria</vt:lpstr>
      <vt:lpstr>Wingdings</vt:lpstr>
      <vt:lpstr>Wingdings 2</vt:lpstr>
      <vt:lpstr>Concourse</vt:lpstr>
      <vt:lpstr>Procedure to obtain PPI data for Korea</vt:lpstr>
      <vt:lpstr>Procedure to obtain PPI data for Korea </vt:lpstr>
      <vt:lpstr>Procedure to obtain PPI data for Korea</vt:lpstr>
      <vt:lpstr>Procedure to obtain PPI data for Korea</vt:lpstr>
      <vt:lpstr>Procedure to obtain PPI data for Korea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2015-11-27T11:15:46Z</dcterms:created>
  <dcterms:modified xsi:type="dcterms:W3CDTF">2021-02-04T08:57:04Z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